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64" r:id="rId3"/>
    <p:sldId id="266" r:id="rId4"/>
    <p:sldId id="267" r:id="rId5"/>
    <p:sldId id="268" r:id="rId6"/>
    <p:sldId id="269" r:id="rId7"/>
    <p:sldId id="270" r:id="rId8"/>
    <p:sldId id="257" r:id="rId9"/>
    <p:sldId id="258" r:id="rId10"/>
    <p:sldId id="259" r:id="rId11"/>
    <p:sldId id="260" r:id="rId12"/>
    <p:sldId id="271" r:id="rId13"/>
    <p:sldId id="272" r:id="rId14"/>
    <p:sldId id="280" r:id="rId15"/>
    <p:sldId id="281" r:id="rId16"/>
    <p:sldId id="284" r:id="rId17"/>
    <p:sldId id="283" r:id="rId18"/>
    <p:sldId id="275" r:id="rId19"/>
    <p:sldId id="276" r:id="rId20"/>
    <p:sldId id="278" r:id="rId21"/>
    <p:sldId id="279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96" y="-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21D3BF07-A3DE-49D5-9C0A-148CEC40EF08}" type="datetimeFigureOut">
              <a:rPr lang="ru-RU" smtClean="0"/>
              <a:pPr/>
              <a:t>19.09.2023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997E048-DE47-41E0-8913-4DBE9F08C4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3BF07-A3DE-49D5-9C0A-148CEC40EF08}" type="datetimeFigureOut">
              <a:rPr lang="ru-RU" smtClean="0"/>
              <a:pPr/>
              <a:t>19.09.2023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997E048-DE47-41E0-8913-4DBE9F08C45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3BF07-A3DE-49D5-9C0A-148CEC40EF08}" type="datetimeFigureOut">
              <a:rPr lang="ru-RU" smtClean="0"/>
              <a:pPr/>
              <a:t>19.09.2023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7997E048-DE47-41E0-8913-4DBE9F08C45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21D3BF07-A3DE-49D5-9C0A-148CEC40EF08}" type="datetimeFigureOut">
              <a:rPr lang="ru-RU" smtClean="0"/>
              <a:pPr/>
              <a:t>19.09.2023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997E048-DE47-41E0-8913-4DBE9F08C45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21D3BF07-A3DE-49D5-9C0A-148CEC40EF08}" type="datetimeFigureOut">
              <a:rPr lang="ru-RU" smtClean="0"/>
              <a:pPr/>
              <a:t>19.09.2023</a:t>
            </a:fld>
            <a:endParaRPr lang="ru-RU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997E048-DE47-41E0-8913-4DBE9F08C45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3BF07-A3DE-49D5-9C0A-148CEC40EF08}" type="datetimeFigureOut">
              <a:rPr lang="ru-RU" smtClean="0"/>
              <a:pPr/>
              <a:t>19.09.2023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997E048-DE47-41E0-8913-4DBE9F08C4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3BF07-A3DE-49D5-9C0A-148CEC40EF08}" type="datetimeFigureOut">
              <a:rPr lang="ru-RU" smtClean="0"/>
              <a:pPr/>
              <a:t>19.09.2023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997E048-DE47-41E0-8913-4DBE9F08C4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3BF07-A3DE-49D5-9C0A-148CEC40EF08}" type="datetimeFigureOut">
              <a:rPr lang="ru-RU" smtClean="0"/>
              <a:pPr/>
              <a:t>19.09.2023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997E048-DE47-41E0-8913-4DBE9F08C45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21D3BF07-A3DE-49D5-9C0A-148CEC40EF08}" type="datetimeFigureOut">
              <a:rPr lang="ru-RU" smtClean="0"/>
              <a:pPr/>
              <a:t>19.09.2023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7997E048-DE47-41E0-8913-4DBE9F08C45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3BF07-A3DE-49D5-9C0A-148CEC40EF08}" type="datetimeFigureOut">
              <a:rPr lang="ru-RU" smtClean="0"/>
              <a:pPr/>
              <a:t>19.09.2023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7E048-DE47-41E0-8913-4DBE9F08C4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21D3BF07-A3DE-49D5-9C0A-148CEC40EF08}" type="datetimeFigureOut">
              <a:rPr lang="ru-RU" smtClean="0"/>
              <a:pPr/>
              <a:t>19.09.2023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7997E048-DE47-41E0-8913-4DBE9F08C45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1D3BF07-A3DE-49D5-9C0A-148CEC40EF08}" type="datetimeFigureOut">
              <a:rPr lang="ru-RU" smtClean="0"/>
              <a:pPr/>
              <a:t>19.09.2023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997E048-DE47-41E0-8913-4DBE9F08C45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Родительское собрание «Организация логопедической работы в группе для детей с ТНР»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Что такое ОНР?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Общее недоразвитие речи у детей с нормальным слухом и сохранным интеллектом представляет собой специфическое проявление речевой аномалии, при которой нарушено или  отстает от нормы формирование основных компонентов  речевой системы:</a:t>
            </a:r>
          </a:p>
          <a:p>
            <a:pPr>
              <a:buNone/>
            </a:pP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Основные компоненты речевой системы: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Звукопроизношение </a:t>
            </a:r>
          </a:p>
          <a:p>
            <a:r>
              <a:rPr lang="ru-RU" b="1" dirty="0" smtClean="0"/>
              <a:t>Фонематическое восприятие и звуковой анализ </a:t>
            </a:r>
            <a:r>
              <a:rPr lang="ru-RU" sz="2400" dirty="0" smtClean="0"/>
              <a:t>(умение различать звуки речи)</a:t>
            </a:r>
          </a:p>
          <a:p>
            <a:r>
              <a:rPr lang="ru-RU" b="1" dirty="0" smtClean="0"/>
              <a:t>Слоговая структура слова-</a:t>
            </a:r>
            <a:r>
              <a:rPr lang="ru-RU" sz="2400" dirty="0" smtClean="0"/>
              <a:t>(правильное соблюдение в слове порядка и количества  слогов и звуков)</a:t>
            </a:r>
          </a:p>
          <a:p>
            <a:r>
              <a:rPr lang="ru-RU" b="1" dirty="0" smtClean="0"/>
              <a:t>Лексика </a:t>
            </a:r>
            <a:r>
              <a:rPr lang="ru-RU" dirty="0" smtClean="0"/>
              <a:t>(словарный запас)</a:t>
            </a:r>
          </a:p>
          <a:p>
            <a:r>
              <a:rPr lang="ru-RU" dirty="0" smtClean="0"/>
              <a:t>-</a:t>
            </a:r>
            <a:r>
              <a:rPr lang="ru-RU" sz="2400" dirty="0" smtClean="0"/>
              <a:t>пассивный (понимание речи)</a:t>
            </a:r>
          </a:p>
          <a:p>
            <a:r>
              <a:rPr lang="ru-RU" sz="2400" dirty="0" smtClean="0"/>
              <a:t>-активный (предметный, глагольный, словарь признаков)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Основные компоненты речевой системы: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 smtClean="0"/>
              <a:t>Грамматика</a:t>
            </a:r>
            <a:r>
              <a:rPr lang="ru-RU" dirty="0" smtClean="0"/>
              <a:t>-система взаимодействия слов в речи в соответствии с нормами русского языка.</a:t>
            </a:r>
          </a:p>
          <a:p>
            <a:pPr>
              <a:buNone/>
            </a:pPr>
            <a:r>
              <a:rPr lang="ru-RU" dirty="0" smtClean="0"/>
              <a:t>-словоизменение в роде, числе, падеже;</a:t>
            </a:r>
          </a:p>
          <a:p>
            <a:pPr>
              <a:buNone/>
            </a:pPr>
            <a:r>
              <a:rPr lang="ru-RU" dirty="0" smtClean="0"/>
              <a:t>-словообразование;</a:t>
            </a:r>
          </a:p>
          <a:p>
            <a:pPr>
              <a:buNone/>
            </a:pPr>
            <a:r>
              <a:rPr lang="ru-RU" dirty="0" smtClean="0"/>
              <a:t>-употребление предлогов</a:t>
            </a:r>
          </a:p>
          <a:p>
            <a:pPr>
              <a:buNone/>
            </a:pPr>
            <a:endParaRPr lang="ru-RU" b="1" dirty="0" smtClean="0"/>
          </a:p>
          <a:p>
            <a:pPr>
              <a:buNone/>
            </a:pPr>
            <a:r>
              <a:rPr lang="ru-RU" b="1" dirty="0" smtClean="0"/>
              <a:t>Связная речь- </a:t>
            </a:r>
            <a:r>
              <a:rPr lang="ru-RU" dirty="0" smtClean="0"/>
              <a:t>умение связно и грамматически правильно построить свое речевое высказывание. </a:t>
            </a:r>
          </a:p>
          <a:p>
            <a:pPr>
              <a:buNone/>
            </a:pPr>
            <a:r>
              <a:rPr lang="ru-RU" dirty="0" smtClean="0"/>
              <a:t>-монологическая речь</a:t>
            </a:r>
          </a:p>
          <a:p>
            <a:pPr>
              <a:buNone/>
            </a:pPr>
            <a:r>
              <a:rPr lang="ru-RU" dirty="0" smtClean="0"/>
              <a:t>-диалогическая речь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Особенности речевого развития детей при ОНР: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Нарушено </a:t>
            </a:r>
            <a:r>
              <a:rPr lang="ru-RU" b="1" dirty="0" smtClean="0"/>
              <a:t>звукопроизношение </a:t>
            </a:r>
            <a:r>
              <a:rPr lang="ru-RU" dirty="0" smtClean="0"/>
              <a:t>(замены , смешения, искажения)</a:t>
            </a:r>
          </a:p>
          <a:p>
            <a:r>
              <a:rPr lang="ru-RU" dirty="0" smtClean="0"/>
              <a:t>Нарушена </a:t>
            </a:r>
            <a:r>
              <a:rPr lang="ru-RU" b="1" dirty="0" smtClean="0"/>
              <a:t>способность к правильному фонетическому восприятию звуков речи </a:t>
            </a:r>
            <a:r>
              <a:rPr lang="ru-RU" dirty="0" smtClean="0"/>
              <a:t>(не различает звуки). Звуковой анализ и синтез доступен только при обучении(готовность к обучению чтению и письму).</a:t>
            </a:r>
          </a:p>
          <a:p>
            <a:r>
              <a:rPr lang="ru-RU" dirty="0" smtClean="0"/>
              <a:t>Нарушена </a:t>
            </a:r>
            <a:r>
              <a:rPr lang="ru-RU" b="1" dirty="0" smtClean="0"/>
              <a:t>слоговая структура слов </a:t>
            </a:r>
            <a:r>
              <a:rPr lang="ru-RU" dirty="0" smtClean="0"/>
              <a:t>(не соблюдает правильный порядок слогов в слове, пропускает звуки, укорачивает длинные слова)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Особенности речевого развития детей при ОНР: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Бедный </a:t>
            </a:r>
            <a:r>
              <a:rPr lang="ru-RU" b="1" dirty="0" smtClean="0"/>
              <a:t>словарный запас (</a:t>
            </a:r>
            <a:r>
              <a:rPr lang="ru-RU" dirty="0" smtClean="0"/>
              <a:t>не называют части предметов и объектов, мало слов –признаков, антонимов, синонимов, приставочных глаголов и т.д.)</a:t>
            </a:r>
          </a:p>
          <a:p>
            <a:r>
              <a:rPr lang="ru-RU" dirty="0" smtClean="0"/>
              <a:t>Многочисленные грамматические ошибки при согласовании слов в словосочетаниях и предложениях в роде, числе , падежных окончаниях- </a:t>
            </a:r>
            <a:r>
              <a:rPr lang="ru-RU" b="1" i="1" dirty="0" smtClean="0"/>
              <a:t>словоизменение</a:t>
            </a:r>
          </a:p>
          <a:p>
            <a:r>
              <a:rPr lang="ru-RU" dirty="0" smtClean="0"/>
              <a:t>Ошибки при </a:t>
            </a:r>
            <a:r>
              <a:rPr lang="ru-RU" b="1" dirty="0" smtClean="0"/>
              <a:t>словообразовании </a:t>
            </a:r>
          </a:p>
          <a:p>
            <a:r>
              <a:rPr lang="ru-RU" b="1" dirty="0" smtClean="0"/>
              <a:t>Не употребляют предлоги</a:t>
            </a:r>
            <a:r>
              <a:rPr lang="ru-RU" dirty="0" smtClean="0"/>
              <a:t>, либо их путают.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Особенности речевого развития детей при ОНР: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Не умеют </a:t>
            </a:r>
            <a:r>
              <a:rPr lang="ru-RU" b="1" dirty="0" smtClean="0"/>
              <a:t>построить связное речевое высказывание:</a:t>
            </a:r>
          </a:p>
          <a:p>
            <a:pPr>
              <a:buNone/>
            </a:pPr>
            <a:r>
              <a:rPr lang="ru-RU" dirty="0" smtClean="0"/>
              <a:t>-пользуются только простыми предложениями, в которых отсутствуют прилагательные; </a:t>
            </a:r>
          </a:p>
          <a:p>
            <a:pPr>
              <a:buNone/>
            </a:pPr>
            <a:r>
              <a:rPr lang="ru-RU" dirty="0" smtClean="0"/>
              <a:t>-при составлении рассказов просто перечисляют происходящие действия;</a:t>
            </a:r>
          </a:p>
          <a:p>
            <a:pPr>
              <a:buNone/>
            </a:pPr>
            <a:r>
              <a:rPr lang="ru-RU" dirty="0" smtClean="0"/>
              <a:t>-испытывают трудности при описании предметов;</a:t>
            </a:r>
          </a:p>
          <a:p>
            <a:pPr>
              <a:buNone/>
            </a:pPr>
            <a:r>
              <a:rPr lang="ru-RU" dirty="0" smtClean="0"/>
              <a:t>-в сюжетно-ролевых играх не умеют выстроить диалог.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Что такое дизартрия?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Расстройство артикуляции речи, возникающее при нарушениях функций черепно-мозговых нервов, связанных с  органами артикуляционного аппарата (мышц языка, губ, мягкого нёба, гортани)</a:t>
            </a:r>
          </a:p>
          <a:p>
            <a:pPr marL="0" indent="0" algn="ctr">
              <a:buNone/>
            </a:pPr>
            <a:r>
              <a:rPr lang="ru-RU" dirty="0" smtClean="0"/>
              <a:t>«Каша во рту»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Характерные признаки дизартрии: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ru-RU" dirty="0" smtClean="0"/>
          </a:p>
          <a:p>
            <a:r>
              <a:rPr lang="ru-RU" dirty="0" smtClean="0"/>
              <a:t>Многочисленные нарушения звукопроизношения в виде искажений звуков;</a:t>
            </a:r>
          </a:p>
          <a:p>
            <a:r>
              <a:rPr lang="ru-RU" dirty="0" smtClean="0"/>
              <a:t>Речь невнятная, нечеткая, смазанная;</a:t>
            </a:r>
          </a:p>
          <a:p>
            <a:r>
              <a:rPr lang="ru-RU" dirty="0" smtClean="0"/>
              <a:t>Нарушения звучания голоса: сиплый, глухой, тихий, крикливый, писклявый и </a:t>
            </a:r>
            <a:r>
              <a:rPr lang="ru-RU" dirty="0" err="1" smtClean="0"/>
              <a:t>т.д</a:t>
            </a:r>
            <a:r>
              <a:rPr lang="ru-RU" dirty="0" smtClean="0"/>
              <a:t>;</a:t>
            </a:r>
          </a:p>
          <a:p>
            <a:r>
              <a:rPr lang="ru-RU" dirty="0" smtClean="0"/>
              <a:t>(оглушают звонкие звуки,  дефект смягчения согласных звуков)</a:t>
            </a:r>
          </a:p>
          <a:p>
            <a:r>
              <a:rPr lang="ru-RU" dirty="0" smtClean="0"/>
              <a:t>- Изменение темпа и ритма речи;</a:t>
            </a:r>
          </a:p>
          <a:p>
            <a:r>
              <a:rPr lang="ru-RU" dirty="0" smtClean="0"/>
              <a:t>Нарушения речевого дыхания;</a:t>
            </a:r>
          </a:p>
          <a:p>
            <a:r>
              <a:rPr lang="ru-RU" dirty="0" smtClean="0"/>
              <a:t>-Нарушения интонационной выразительности.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Причины дизартрии: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Родовые травмы(повреждение шейного отдела позвоночника)</a:t>
            </a:r>
          </a:p>
          <a:p>
            <a:r>
              <a:rPr lang="ru-RU" dirty="0" smtClean="0"/>
              <a:t>Гипоксия (кислородное голодание головного мозга</a:t>
            </a:r>
          </a:p>
          <a:p>
            <a:r>
              <a:rPr lang="ru-RU" dirty="0" smtClean="0"/>
              <a:t>Внутриутробные инфекции</a:t>
            </a:r>
          </a:p>
          <a:p>
            <a:r>
              <a:rPr lang="ru-RU" dirty="0" smtClean="0"/>
              <a:t>Неблагоприятное течение беременности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Коррекция дизартрии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 Регулярное посещение врача-невролога:</a:t>
            </a:r>
          </a:p>
          <a:p>
            <a:r>
              <a:rPr lang="ru-RU" dirty="0" err="1" smtClean="0"/>
              <a:t>Медикоментозное</a:t>
            </a:r>
            <a:r>
              <a:rPr lang="ru-RU" dirty="0" smtClean="0"/>
              <a:t> лечение (препараты </a:t>
            </a:r>
            <a:r>
              <a:rPr lang="ru-RU" dirty="0" err="1" smtClean="0"/>
              <a:t>ноотропы</a:t>
            </a:r>
            <a:r>
              <a:rPr lang="ru-RU" dirty="0" smtClean="0"/>
              <a:t>)</a:t>
            </a:r>
          </a:p>
          <a:p>
            <a:r>
              <a:rPr lang="ru-RU" dirty="0" err="1" smtClean="0"/>
              <a:t>Физиолечение</a:t>
            </a:r>
            <a:r>
              <a:rPr lang="ru-RU" dirty="0" smtClean="0"/>
              <a:t> (магнитно-резонансная терапия на речевые точки)</a:t>
            </a:r>
          </a:p>
          <a:p>
            <a:r>
              <a:rPr lang="ru-RU" dirty="0" smtClean="0"/>
              <a:t>Артикуляционный массаж (нормализация тонуса мышц языка)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Коррекция ОНР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sz="3600" b="1" dirty="0" smtClean="0"/>
              <a:t>Индивидуальные  или подгрупповые занятия(1-2 чел.)  </a:t>
            </a:r>
            <a:r>
              <a:rPr lang="ru-RU" sz="3600" dirty="0" smtClean="0"/>
              <a:t>( коррекция звукопроизношения, фонематических процессов, работа над слоговой структурой слова, коррекция лексико-грамматического недоразвития и связной речи)</a:t>
            </a:r>
          </a:p>
          <a:p>
            <a:pPr>
              <a:buNone/>
            </a:pPr>
            <a:r>
              <a:rPr lang="ru-RU" sz="3600" i="1" dirty="0" smtClean="0"/>
              <a:t>2-3- занятия в неделю по 15 мин.</a:t>
            </a:r>
          </a:p>
          <a:p>
            <a:pPr>
              <a:buNone/>
            </a:pPr>
            <a:r>
              <a:rPr lang="ru-RU" sz="3600" i="1" dirty="0" smtClean="0"/>
              <a:t>Тетрадь для домашних заданий, папка А4, </a:t>
            </a:r>
          </a:p>
          <a:p>
            <a:r>
              <a:rPr lang="ru-RU" sz="3600" b="1" dirty="0" smtClean="0"/>
              <a:t>Подгрупповые занятия: </a:t>
            </a:r>
          </a:p>
          <a:p>
            <a:pPr>
              <a:buNone/>
            </a:pPr>
            <a:r>
              <a:rPr lang="ru-RU" sz="3600" dirty="0" smtClean="0"/>
              <a:t>-</a:t>
            </a:r>
            <a:r>
              <a:rPr lang="ru-RU" sz="3600" b="1" i="1" dirty="0" smtClean="0"/>
              <a:t>Подготовка к обучению грамоте</a:t>
            </a:r>
            <a:r>
              <a:rPr lang="ru-RU" sz="3600" dirty="0" smtClean="0"/>
              <a:t>(развитие фонематического восприятия и навыков звукового анализа и синтеза)</a:t>
            </a:r>
          </a:p>
          <a:p>
            <a:pPr>
              <a:buNone/>
            </a:pPr>
            <a:r>
              <a:rPr lang="ru-RU" sz="3600" i="1" dirty="0" smtClean="0"/>
              <a:t>Средняя группа-1 раз в неделю</a:t>
            </a:r>
          </a:p>
          <a:p>
            <a:pPr>
              <a:buNone/>
            </a:pPr>
            <a:r>
              <a:rPr lang="ru-RU" sz="3600" i="1" dirty="0" smtClean="0"/>
              <a:t>Старшая </a:t>
            </a:r>
            <a:r>
              <a:rPr lang="ru-RU" sz="3600" i="1" dirty="0" smtClean="0"/>
              <a:t>группа-1 р.в неделю</a:t>
            </a:r>
          </a:p>
          <a:p>
            <a:pPr>
              <a:buNone/>
            </a:pPr>
            <a:r>
              <a:rPr lang="ru-RU" sz="3600" i="1" dirty="0" smtClean="0"/>
              <a:t>Подготовительная -2 р.в неделю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Коррекция ОНР: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-</a:t>
            </a:r>
            <a:r>
              <a:rPr lang="ru-RU" b="1" i="1" dirty="0" smtClean="0"/>
              <a:t>Занятие по формированию лексико- грамматических категорий и навыков связной речи</a:t>
            </a:r>
          </a:p>
          <a:p>
            <a:pPr>
              <a:buNone/>
            </a:pPr>
            <a:r>
              <a:rPr lang="ru-RU" i="1" dirty="0" smtClean="0"/>
              <a:t>Средняя группа-1р в недел</a:t>
            </a:r>
            <a:r>
              <a:rPr lang="ru-RU" i="1" dirty="0"/>
              <a:t>ю</a:t>
            </a:r>
            <a:endParaRPr lang="ru-RU" i="1" dirty="0" smtClean="0"/>
          </a:p>
          <a:p>
            <a:pPr>
              <a:buNone/>
            </a:pPr>
            <a:r>
              <a:rPr lang="ru-RU" i="1" dirty="0" smtClean="0"/>
              <a:t>Старшая группа-1 раз в неделю</a:t>
            </a:r>
          </a:p>
          <a:p>
            <a:pPr>
              <a:buNone/>
            </a:pPr>
            <a:r>
              <a:rPr lang="ru-RU" i="1" dirty="0" smtClean="0"/>
              <a:t>Подготовительная-1 раз в неделю</a:t>
            </a:r>
          </a:p>
          <a:p>
            <a:pPr algn="ctr">
              <a:buNone/>
            </a:pPr>
            <a:endParaRPr lang="ru-RU" i="1" dirty="0" smtClean="0"/>
          </a:p>
          <a:p>
            <a:pPr algn="ctr">
              <a:buNone/>
            </a:pPr>
            <a:r>
              <a:rPr lang="ru-RU" i="1" dirty="0" smtClean="0"/>
              <a:t>Блокнот, наклейки</a:t>
            </a:r>
            <a:endParaRPr lang="ru-RU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FF0000"/>
                </a:solidFill>
              </a:rPr>
              <a:t>Зрительные символы по методике </a:t>
            </a:r>
            <a:r>
              <a:rPr lang="ru-RU" dirty="0" err="1">
                <a:solidFill>
                  <a:srgbClr val="FF0000"/>
                </a:solidFill>
              </a:rPr>
              <a:t>Т.А.Ткаченко</a:t>
            </a:r>
            <a:endParaRPr lang="ru-RU" dirty="0"/>
          </a:p>
        </p:txBody>
      </p:sp>
      <p:pic>
        <p:nvPicPr>
          <p:cNvPr id="4" name="Picture 5" descr="https://ds04.infourok.ru/uploads/ex/0a1f/000ed72e-80b12204/hello_html_m2126ad0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28800"/>
            <a:ext cx="3162087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 descr="http://t-a-tkachenko.ru/publications/1/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687875"/>
            <a:ext cx="3203555" cy="4303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3868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Занятие по подготовке к ОГ</a:t>
            </a:r>
            <a:endParaRPr lang="ru-RU" dirty="0"/>
          </a:p>
        </p:txBody>
      </p:sp>
      <p:pic>
        <p:nvPicPr>
          <p:cNvPr id="1026" name="Picture 2" descr="C:\Users\log\Desktop\фото логозанятий\20220111_091739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311901"/>
            <a:ext cx="3744416" cy="28083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7" name="Picture 3" descr="C:\Users\log\Desktop\фото логозанятий\20220426_09235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21047" y="2635937"/>
            <a:ext cx="3310418" cy="2160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174224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Занятие по подготовке к ОГ</a:t>
            </a:r>
          </a:p>
        </p:txBody>
      </p:sp>
      <p:pic>
        <p:nvPicPr>
          <p:cNvPr id="2050" name="Picture 2" descr="C:\Users\log\Desktop\фото логозанятий\20220210_09182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590351" y="2516034"/>
            <a:ext cx="3600000" cy="270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051" name="Picture 3" descr="C:\Users\log\Desktop\фото логозанятий\20220310_0922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13364" y="2495608"/>
            <a:ext cx="3600000" cy="270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299235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Наши занятия</a:t>
            </a:r>
            <a:endParaRPr lang="ru-RU" dirty="0"/>
          </a:p>
        </p:txBody>
      </p:sp>
      <p:pic>
        <p:nvPicPr>
          <p:cNvPr id="2050" name="Picture 2" descr="C:\Users\log\Desktop\фото логозанятий\20220211_090757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964697"/>
            <a:ext cx="3360000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6" name="Picture 6" descr="C:\Users\log\Desktop\фото логозанятий\20220412_09113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501008"/>
            <a:ext cx="3171217" cy="252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417457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Логопед-Воспитатель-Родитель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47500" lnSpcReduction="20000"/>
          </a:bodyPr>
          <a:lstStyle/>
          <a:p>
            <a:endParaRPr lang="ru-RU" dirty="0" smtClean="0"/>
          </a:p>
          <a:p>
            <a:pPr algn="ctr">
              <a:buNone/>
            </a:pPr>
            <a:r>
              <a:rPr lang="ru-RU" sz="5800" b="1" dirty="0" smtClean="0"/>
              <a:t>Логопед: </a:t>
            </a:r>
          </a:p>
          <a:p>
            <a:r>
              <a:rPr lang="ru-RU" sz="5800" dirty="0" smtClean="0"/>
              <a:t>Устранение ОНР при проведении индивидуальной и подгрупповой  коррекционной работы с воспитанниками.</a:t>
            </a:r>
          </a:p>
          <a:p>
            <a:r>
              <a:rPr lang="ru-RU" sz="5800" dirty="0" smtClean="0"/>
              <a:t>Проведение индивидуального консультирования  в течение учебного года для родителей и воспитателей по вопросам речевого развития детей</a:t>
            </a:r>
          </a:p>
          <a:p>
            <a:r>
              <a:rPr lang="ru-RU" sz="5800" dirty="0" smtClean="0"/>
              <a:t>Проведение открытых подгрупповых занятий для родителей 1-2 раза в год</a:t>
            </a:r>
          </a:p>
          <a:p>
            <a:pPr>
              <a:buNone/>
            </a:pPr>
            <a:r>
              <a:rPr lang="ru-RU" sz="5800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Логопед-Воспитатель-Родитель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3200" b="1" dirty="0" smtClean="0"/>
              <a:t>Воспитатель:</a:t>
            </a:r>
          </a:p>
          <a:p>
            <a:r>
              <a:rPr lang="ru-RU" sz="3200" dirty="0" smtClean="0"/>
              <a:t>Контроль за поставленными звуками;</a:t>
            </a:r>
          </a:p>
          <a:p>
            <a:r>
              <a:rPr lang="ru-RU" sz="3200" dirty="0" smtClean="0"/>
              <a:t>Контроль за общей грамотностью речи;</a:t>
            </a:r>
          </a:p>
          <a:p>
            <a:r>
              <a:rPr lang="ru-RU" sz="3200" dirty="0" smtClean="0"/>
              <a:t>Выполнение артикуляционной, дыхательной и пальчиковой гимнастики;</a:t>
            </a:r>
          </a:p>
          <a:p>
            <a:r>
              <a:rPr lang="ru-RU" sz="3200" dirty="0" smtClean="0"/>
              <a:t>Проведение индивидуальной и подгрупповой работы по заданию логопеда.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Логопед-Воспитатель-Родитель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3200" b="1" dirty="0" smtClean="0"/>
              <a:t>Родитель:</a:t>
            </a:r>
          </a:p>
          <a:p>
            <a:r>
              <a:rPr lang="ru-RU" sz="3200" dirty="0" smtClean="0"/>
              <a:t> Своевременное посещение и выполнение всех  рекомендаций врача-невролога.</a:t>
            </a:r>
          </a:p>
          <a:p>
            <a:r>
              <a:rPr lang="ru-RU" sz="3200" dirty="0" smtClean="0"/>
              <a:t>Выполнение домашнего задания, контроль за звукопроизношением и общей грамотностью речи  ребенка.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 algn="ctr">
              <a:buNone/>
            </a:pPr>
            <a:r>
              <a:rPr lang="ru-RU" dirty="0" smtClean="0"/>
              <a:t>Благодарю за внимание!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бычная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658</TotalTime>
  <Words>695</Words>
  <Application>Microsoft Office PowerPoint</Application>
  <PresentationFormat>Экран (4:3)</PresentationFormat>
  <Paragraphs>98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Обычная</vt:lpstr>
      <vt:lpstr>Родительское собрание «Организация логопедической работы в группе для детей с ТНР»</vt:lpstr>
      <vt:lpstr>Что такое ОНР?</vt:lpstr>
      <vt:lpstr>Основные компоненты речевой системы:</vt:lpstr>
      <vt:lpstr>Основные компоненты речевой системы:</vt:lpstr>
      <vt:lpstr>Особенности речевого развития детей при ОНР:</vt:lpstr>
      <vt:lpstr>Особенности речевого развития детей при ОНР:</vt:lpstr>
      <vt:lpstr>Особенности речевого развития детей при ОНР:</vt:lpstr>
      <vt:lpstr>Что такое дизартрия?</vt:lpstr>
      <vt:lpstr>Характерные признаки дизартрии: </vt:lpstr>
      <vt:lpstr>Причины дизартрии:</vt:lpstr>
      <vt:lpstr>Коррекция дизартрии </vt:lpstr>
      <vt:lpstr>Коррекция ОНР</vt:lpstr>
      <vt:lpstr>Коррекция ОНР:</vt:lpstr>
      <vt:lpstr>Зрительные символы по методике Т.А.Ткаченко</vt:lpstr>
      <vt:lpstr>Занятие по подготовке к ОГ</vt:lpstr>
      <vt:lpstr>Занятие по подготовке к ОГ</vt:lpstr>
      <vt:lpstr>Наши занятия</vt:lpstr>
      <vt:lpstr>Логопед-Воспитатель-Родитель</vt:lpstr>
      <vt:lpstr>Логопед-Воспитатель-Родитель</vt:lpstr>
      <vt:lpstr>Логопед-Воспитатель-Родитель</vt:lpstr>
      <vt:lpstr>Презентация PowerPoint</vt:lpstr>
    </vt:vector>
  </TitlesOfParts>
  <Company>RePack by SPecialiST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Родительское собрание «Организация логопедической работы в группе для детей с ТНР»</dc:title>
  <dc:creator>Нина</dc:creator>
  <cp:lastModifiedBy>Нина</cp:lastModifiedBy>
  <cp:revision>55</cp:revision>
  <dcterms:created xsi:type="dcterms:W3CDTF">2017-09-11T15:22:32Z</dcterms:created>
  <dcterms:modified xsi:type="dcterms:W3CDTF">2023-09-19T16:29:57Z</dcterms:modified>
</cp:coreProperties>
</file>